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76" r:id="rId4"/>
    <p:sldId id="280" r:id="rId5"/>
    <p:sldId id="281" r:id="rId6"/>
    <p:sldId id="282" r:id="rId7"/>
    <p:sldId id="277" r:id="rId8"/>
    <p:sldId id="284" r:id="rId9"/>
    <p:sldId id="283" r:id="rId10"/>
    <p:sldId id="263" r:id="rId11"/>
    <p:sldId id="27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ghmazf@gmail.com" initials="y" lastIdx="1" clrIdx="0">
    <p:extLst>
      <p:ext uri="{19B8F6BF-5375-455C-9EA6-DF929625EA0E}">
        <p15:presenceInfo xmlns:p15="http://schemas.microsoft.com/office/powerpoint/2012/main" userId="7e8f9fea83dda9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8D0"/>
    <a:srgbClr val="685DA7"/>
    <a:srgbClr val="FFBE14"/>
    <a:srgbClr val="D87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7428-17A5-4295-8890-06ED124E419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F359-D367-4CAF-8519-B02978E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540b6adc3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5540b6adc3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39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5320d76d5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5320d76d5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540b6adc3_2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540b6adc3_2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24E5-3F3A-8D51-ABAB-E5286F0D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42E6-D2FB-BBD5-2E71-E115F7268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B352-6D57-4740-7A1A-453C7E8B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3BC53-B3AD-77A9-6496-A1BD782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EFA8-7567-6534-81B5-CBCC6218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0244-75FB-BC9A-1D00-992FF755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BCF2-2448-17B7-AF6C-16988A2C3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BB3B-045E-F463-571B-69140A8C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DBCF-D585-32E6-B492-95A34F84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4589-260E-6A6C-81AC-2B3AB735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D3AA9-998B-E483-4EC2-43418FA6C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F1005-E417-A1DD-3CFD-7E912BD68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98E1-DF03-EFA9-B500-8BA814F3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8934-5504-FEFE-68B9-6944B0EA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29C9C-9364-C166-6D10-6BCDB88F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812567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97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19584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1959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887065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7113517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711352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5884333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4119584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411959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887065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7113517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711352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5884333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4119584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411959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887065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7113517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711352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5884333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771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1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93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rgbClr val="AFA8D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81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6111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cs typeface="B Nazanin" panose="000004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67893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3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9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2D38-0B67-73FF-B0B6-021C3D88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8E62-8AA5-CED0-354A-EDAA28376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148D-8268-4EDF-D142-6A4E03A6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1088-E953-74A9-327D-944FA6B2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135D-EA9B-8003-70B5-B2004C6D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4464367" y="2823400"/>
            <a:ext cx="102884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8000">
                <a:solidFill>
                  <a:srgbClr val="645CA7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7863865" y="3717400"/>
            <a:ext cx="34892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67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FDB4-4361-235D-2838-EB7F8EB5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0489-4A72-84F2-981B-576B7D9D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E6DF-FB5C-B06B-1ABC-42CFF523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A542-E5BB-B58C-23E6-6BD9E27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9D71-70F7-F935-6210-ECF1B263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9EC2-3F67-3597-F66A-AE0D0467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DD5E-7EF0-70FB-B4C3-EEF1AB527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C7669-9D62-B0C8-E72D-246FAF630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E0B4F-B621-5290-5C84-281DF3DB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514EA-1D44-1231-F7AD-DD741F0F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12A7-57CD-3F77-86D6-E4C6A397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0A15-0D6F-A2F3-CB9C-3DF53ABC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15554-CD02-5D2E-94B8-044A251E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FC4B-AF20-1638-E8F3-DDEAE9D7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FC360-CDA3-47FC-BECF-D9FA0206C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22F66-ECE5-B182-A1D5-6A37DDBF0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5FC69-5EA9-B477-EC05-5B235BB8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C387F-A798-5E04-40E9-AAA15C8B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F4148-78D2-E908-1D0D-F7D4DB7B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F499-D2FE-D731-89CB-ABCD34B1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2C21A-1A5C-1A7D-103C-E1480429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C7F49-9C47-8C90-E181-6DB5E4C7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EB108-D376-BCAA-B74D-C4431A1B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2710A-29F1-5197-BF3E-EE6DD83F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61CEE-9A1A-7605-CE95-6F0DFA15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A37E1-087B-C753-2B46-3A381720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6AC1-FD46-5F75-9053-41C20E10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1A3A-2435-0032-73D6-67BEF655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40A90-5F53-1E1F-4FF3-FE760B60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14B4-68F0-5536-D318-A805E95B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613F4-1123-CBDA-75A6-C3E56683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4CE4C-BCBC-6FC6-653B-5638F65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1EC-CD75-8DAF-E505-FD8046C9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9ADF0-31EB-2FD7-7A76-9B98FB588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BE268-4047-AA46-AB3E-7635F01C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0C800-90D9-B634-1B92-20352048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D691A-B057-8C12-E715-572E5042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07A42-802B-BD7E-3C75-33E7C4AE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61BD-B079-DDC5-9F59-5EA7A961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3A5F2-2B0E-11CE-A0C6-10659DB5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6B7E-575C-4D37-5B53-1D3A9247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2C52-CD35-44A9-8888-2D79F001412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4B5ED-566C-60F0-14EC-98850DFD6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AB124-B04F-FDB3-BADB-CE8E0A730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1067091" y="4283480"/>
            <a:ext cx="4777527" cy="162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a-IR" sz="4400" dirty="0">
                <a:solidFill>
                  <a:srgbClr val="FFFFFF"/>
                </a:solidFill>
              </a:rPr>
              <a:t>جلسه ی توجیهی اولیا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 flipH="1">
            <a:off x="-340645" y="5656575"/>
            <a:ext cx="5757915" cy="7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r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کلاس امامت 2/ آموزگار: زهرا فاضلی</a:t>
            </a:r>
          </a:p>
          <a:p>
            <a:pPr marL="0" indent="0" algn="r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دبستان آیت الله خامنه ای</a:t>
            </a:r>
            <a:endParaRPr sz="2400" dirty="0">
              <a:cs typeface="B Yeka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3191B-D172-87D0-E2E6-252EE881A326}"/>
              </a:ext>
            </a:extLst>
          </p:cNvPr>
          <p:cNvSpPr txBox="1"/>
          <p:nvPr/>
        </p:nvSpPr>
        <p:spPr>
          <a:xfrm>
            <a:off x="8710366" y="270645"/>
            <a:ext cx="322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>
                <a:solidFill>
                  <a:schemeClr val="bg1"/>
                </a:solidFill>
                <a:cs typeface="Titr" panose="00000700000000000000" pitchFamily="2" charset="-78"/>
              </a:rPr>
              <a:t>به نام خدا</a:t>
            </a:r>
            <a:endParaRPr lang="en-US" sz="2800" b="1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D3241-5F88-3131-467B-D30E99B1D3CE}"/>
              </a:ext>
            </a:extLst>
          </p:cNvPr>
          <p:cNvSpPr txBox="1"/>
          <p:nvPr/>
        </p:nvSpPr>
        <p:spPr>
          <a:xfrm>
            <a:off x="7505700" y="847725"/>
            <a:ext cx="4305300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>
                <a:cs typeface="Titr" panose="00000700000000000000" pitchFamily="2" charset="-78"/>
              </a:rPr>
              <a:t>رعایت نکات بهداشتی و نظافت شخصی: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ضرورت استفاده از تراش مخزن دار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استحمام و شست و شوی لباس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خوشبوکننده های بدن و لباس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تعویض لباس زیر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جوراب تمیز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تغذیه سالم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 دفتر تمیز و مرتب و سوالات خط کشی شده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ماسک در صورت بیماری </a:t>
            </a:r>
          </a:p>
          <a:p>
            <a:pPr algn="r">
              <a:lnSpc>
                <a:spcPct val="200000"/>
              </a:lnSpc>
            </a:pPr>
            <a:endParaRPr lang="fa-IR" dirty="0">
              <a:cs typeface="Titr" panose="00000700000000000000" pitchFamily="2" charset="-78"/>
            </a:endParaRPr>
          </a:p>
          <a:p>
            <a:pPr algn="r">
              <a:lnSpc>
                <a:spcPct val="200000"/>
              </a:lnSpc>
            </a:pPr>
            <a:endParaRPr lang="fa-IR" dirty="0"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7457E-4573-9828-7C62-672D878ACFD4}"/>
              </a:ext>
            </a:extLst>
          </p:cNvPr>
          <p:cNvSpPr txBox="1"/>
          <p:nvPr/>
        </p:nvSpPr>
        <p:spPr>
          <a:xfrm>
            <a:off x="4214812" y="24628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 نماینده والدین</a:t>
            </a:r>
            <a:endParaRPr lang="en-US" sz="28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80CAE-5B79-8F6F-EC61-337C1ADD4543}"/>
              </a:ext>
            </a:extLst>
          </p:cNvPr>
          <p:cNvSpPr txBox="1"/>
          <p:nvPr/>
        </p:nvSpPr>
        <p:spPr>
          <a:xfrm>
            <a:off x="904875" y="759975"/>
            <a:ext cx="526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Titr" panose="00000700000000000000" pitchFamily="2" charset="-78"/>
              </a:rPr>
              <a:t>شاغل نباشد 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فرزند شیرخوار و نوپا نداشته باشد 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با اعتماد به نفس و مهارت ارتباطی بالا باشد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مهربان و صبور باشد </a:t>
            </a:r>
            <a:endParaRPr lang="en-US" dirty="0"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E89EB-780C-7316-FA4A-E4E2380374A9}"/>
              </a:ext>
            </a:extLst>
          </p:cNvPr>
          <p:cNvSpPr txBox="1"/>
          <p:nvPr/>
        </p:nvSpPr>
        <p:spPr>
          <a:xfrm>
            <a:off x="7743825" y="3007757"/>
            <a:ext cx="360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 با تشکر از  توجه</a:t>
            </a:r>
          </a:p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و </a:t>
            </a:r>
          </a:p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 همراهی شما </a:t>
            </a:r>
            <a:endParaRPr lang="en-US" sz="3200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>
            <a:extLst>
              <a:ext uri="{FF2B5EF4-FFF2-40B4-BE49-F238E27FC236}">
                <a16:creationId xmlns:a16="http://schemas.microsoft.com/office/drawing/2014/main" id="{231A63DE-42E9-07FE-5BFB-67E0174CA140}"/>
              </a:ext>
            </a:extLst>
          </p:cNvPr>
          <p:cNvSpPr txBox="1"/>
          <p:nvPr/>
        </p:nvSpPr>
        <p:spPr>
          <a:xfrm>
            <a:off x="7082674" y="956819"/>
            <a:ext cx="345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رئوس مطالب :</a:t>
            </a:r>
            <a:endParaRPr lang="en-US" sz="28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DAB0A3D-77A3-F611-E2A4-F030EFE7E824}"/>
              </a:ext>
            </a:extLst>
          </p:cNvPr>
          <p:cNvSpPr txBox="1"/>
          <p:nvPr/>
        </p:nvSpPr>
        <p:spPr>
          <a:xfrm>
            <a:off x="2790337" y="1537163"/>
            <a:ext cx="6353666" cy="458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آموزگار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برنامه ی سالانه تعلیم و تربیت آموزگار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دروس پایه ی چهارم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چهارچوب ها و خط قرمز ها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ابزار لازم برای پایه ی چهارم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پوشه ی کار و ارزشیابی توصیفی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آزمون ها و تکالیف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قوانین مدرسه و کلاس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انتظارات آموزگار از والدین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نحوه حل مشکلات و اختلاف نظر ها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گروه پشتیبان شاد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نکات بهداشتی ، نظافت و نظم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انتخاب نماینده والدین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74D0C-579B-ED5C-00B3-2BC38A36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" y="307266"/>
            <a:ext cx="11164082" cy="614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71D65-8A41-1BC4-F700-73FACF4F2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903" b="19535"/>
          <a:stretch/>
        </p:blipFill>
        <p:spPr>
          <a:xfrm>
            <a:off x="6765037" y="914522"/>
            <a:ext cx="1817371" cy="2322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41DB3-AA4D-0BBA-CBBE-99B8627361E5}"/>
              </a:ext>
            </a:extLst>
          </p:cNvPr>
          <p:cNvSpPr txBox="1"/>
          <p:nvPr/>
        </p:nvSpPr>
        <p:spPr>
          <a:xfrm>
            <a:off x="9192095" y="89195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7030A0"/>
                </a:solidFill>
                <a:cs typeface="Titr" panose="00000700000000000000" pitchFamily="2" charset="-78"/>
              </a:rPr>
              <a:t>معرفی آموزگار </a:t>
            </a:r>
            <a:endParaRPr lang="en-US" sz="2400" b="1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7D2D2-574F-2ADD-978B-708E42A1BB49}"/>
              </a:ext>
            </a:extLst>
          </p:cNvPr>
          <p:cNvSpPr txBox="1"/>
          <p:nvPr/>
        </p:nvSpPr>
        <p:spPr>
          <a:xfrm>
            <a:off x="6636470" y="1353616"/>
            <a:ext cx="4814509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زهرا فاضلی 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کارشناس علوم تربیتی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دانش آموخته دانشگاه فرهنگیان 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سابقه فعالیت آموزشی :6 سال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آموزگار رسمی آموزش و پرورش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رشته ی تحصیلی دانشگاه :علوم تربیتی(آموزش ابتدایی)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9" name="Google Shape;366;p40">
            <a:extLst>
              <a:ext uri="{FF2B5EF4-FFF2-40B4-BE49-F238E27FC236}">
                <a16:creationId xmlns:a16="http://schemas.microsoft.com/office/drawing/2014/main" id="{CC2665A7-6C40-2C85-2493-0A57123D05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4432">
            <a:off x="9347424" y="3795246"/>
            <a:ext cx="2532242" cy="2696612"/>
          </a:xfrm>
          <a:prstGeom prst="rect">
            <a:avLst/>
          </a:prstGeom>
          <a:noFill/>
          <a:ln>
            <a:noFill/>
          </a:ln>
          <a:effectLst>
            <a:outerShdw blurRad="100013" dist="47625" dir="1800000" algn="bl" rotWithShape="0">
              <a:srgbClr val="000000">
                <a:alpha val="44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96D744-72C2-E377-67F6-36719848B554}"/>
              </a:ext>
            </a:extLst>
          </p:cNvPr>
          <p:cNvSpPr txBox="1"/>
          <p:nvPr/>
        </p:nvSpPr>
        <p:spPr>
          <a:xfrm rot="1042269">
            <a:off x="9400290" y="4710009"/>
            <a:ext cx="2194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cs typeface="Titr" panose="00000700000000000000" pitchFamily="2" charset="-78"/>
              </a:rPr>
              <a:t>سومین سال تدریس تخصصی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پایه چهارم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در مدارس پسرانه و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دومین سال همکاری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با دبستان 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آیت الله خامنه ای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9152B-723E-BC3B-CE26-1A3F310F9850}"/>
              </a:ext>
            </a:extLst>
          </p:cNvPr>
          <p:cNvSpPr txBox="1"/>
          <p:nvPr/>
        </p:nvSpPr>
        <p:spPr>
          <a:xfrm>
            <a:off x="3339292" y="771469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مهارت ها وسوابق آموزگار:</a:t>
            </a:r>
            <a:endParaRPr lang="en-US" dirty="0">
              <a:solidFill>
                <a:srgbClr val="002060"/>
              </a:solidFill>
              <a:cs typeface="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E7F51-9B2E-C219-0395-30871CF4D6E1}"/>
              </a:ext>
            </a:extLst>
          </p:cNvPr>
          <p:cNvSpPr txBox="1"/>
          <p:nvPr/>
        </p:nvSpPr>
        <p:spPr>
          <a:xfrm>
            <a:off x="393757" y="1318391"/>
            <a:ext cx="5366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مکعب روبیک دانش آموزان دوره ی دوم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نقاشی با مداد رنگی و نقاشی دیجیتال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مربی سرود و دارای رتبه ی کشوری در سرود و تواشیح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نرم افزار های گرافیکی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طراح و گرافیست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سردبیری نشریه دانشگاه فرهنگیان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کسب مدال و رتبه های ورزشی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مدارک کارگاهی روانشناسی کودک و مشاوره خانواده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 هلال احمر و کمک های اولیه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 هنر های نمایشی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برگزار کننده وبینارهای تولید محتوای دیجیتال برای دانشجویان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تولید و طراحی ابزار کمک آموزشی برای آموزگاران و دانش آموزان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</a:t>
            </a:r>
            <a:r>
              <a:rPr lang="en-US" dirty="0">
                <a:cs typeface="Badr" panose="00000400000000000000" pitchFamily="2" charset="-78"/>
              </a:rPr>
              <a:t>  ICDL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خصوصی زبان انگلیسی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و...</a:t>
            </a:r>
            <a:endParaRPr lang="en-US" dirty="0">
              <a:cs typeface="Badr" panose="00000400000000000000" pitchFamily="2" charset="-78"/>
            </a:endParaRPr>
          </a:p>
        </p:txBody>
      </p:sp>
      <p:pic>
        <p:nvPicPr>
          <p:cNvPr id="2" name="Google Shape;257;p35">
            <a:extLst>
              <a:ext uri="{FF2B5EF4-FFF2-40B4-BE49-F238E27FC236}">
                <a16:creationId xmlns:a16="http://schemas.microsoft.com/office/drawing/2014/main" id="{AE5E79E6-903F-01C1-E5B8-683658424A7C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3269568">
            <a:off x="6993165" y="4527230"/>
            <a:ext cx="2110434" cy="78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54"/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1966680" y="2504184"/>
            <a:ext cx="2323267" cy="4429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78F1C-3DEE-959F-A0B8-75D7F3888F9A}"/>
              </a:ext>
            </a:extLst>
          </p:cNvPr>
          <p:cNvSpPr txBox="1"/>
          <p:nvPr/>
        </p:nvSpPr>
        <p:spPr>
          <a:xfrm>
            <a:off x="5467547" y="1222833"/>
            <a:ext cx="61085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     برنامه ی سالانه کلاس ما :</a:t>
            </a:r>
          </a:p>
          <a:p>
            <a:pPr algn="r"/>
            <a:endParaRPr lang="fa-IR" sz="1800" dirty="0">
              <a:solidFill>
                <a:srgbClr val="002060"/>
              </a:solidFill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توجه به پرورش در کنار آموزش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تدریس طبق بودجه بندی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تمرین مهارت های اجتماعی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بازی برای تدریس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تکالیف خلاق و عملکردی به جای تکالیف نوشتاری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انواع روش های املایی نه فقط تقریری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نمایش و سرود و موسیقی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انجام فعالیت های غیر درسی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بازدید از پژوهشسرا و کانون پرورشی فکری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افزایش اعتماد به نفس و مهارت های ارتباطی در دانش آموزان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ممنوعیت استفاده از کتاب کمک درسی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فعالیت های گروهی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ارزشیابی توصیفی</a:t>
            </a:r>
          </a:p>
          <a:p>
            <a:pPr algn="r" rtl="1"/>
            <a:endParaRPr lang="fa-IR" dirty="0">
              <a:solidFill>
                <a:srgbClr val="002060"/>
              </a:solidFill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8BD6B-FD04-B521-B289-36F5A4BC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78" y="3579000"/>
            <a:ext cx="219075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0403B-FEA5-95EB-C580-3E69B683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60" y="3579000"/>
            <a:ext cx="219075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BCDD3-B180-0DC6-5477-C53D0608F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04" y="381000"/>
            <a:ext cx="219075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782E3-7541-4389-460C-848FC7DA2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1" y="3579000"/>
            <a:ext cx="219075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6201A-8F82-4887-6CFF-BED37B391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5" y="381000"/>
            <a:ext cx="219075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36586-941A-F21A-D9E2-592AE1F8D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30" y="3579000"/>
            <a:ext cx="219075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2C24D-D68E-E4B4-1124-059654E1C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97" y="3579000"/>
            <a:ext cx="219075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E6DC2-F5EB-D817-8653-C6E9945BECF5}"/>
              </a:ext>
            </a:extLst>
          </p:cNvPr>
          <p:cNvSpPr txBox="1"/>
          <p:nvPr/>
        </p:nvSpPr>
        <p:spPr>
          <a:xfrm>
            <a:off x="1047741" y="568462"/>
            <a:ext cx="542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Titr" panose="00000700000000000000" pitchFamily="2" charset="-78"/>
              </a:rPr>
              <a:t>آشنایی بادروس و اهداف کتاب های درسی پایه ی چهارم</a:t>
            </a:r>
            <a:endParaRPr lang="en-US" sz="2000" dirty="0">
              <a:cs typeface="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AE685-674E-15C5-4D86-561384A4F7F3}"/>
              </a:ext>
            </a:extLst>
          </p:cNvPr>
          <p:cNvSpPr txBox="1"/>
          <p:nvPr/>
        </p:nvSpPr>
        <p:spPr>
          <a:xfrm>
            <a:off x="-187292" y="968572"/>
            <a:ext cx="650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dirty="0">
              <a:solidFill>
                <a:schemeClr val="bg1"/>
              </a:solidFill>
              <a:cs typeface="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حجم مطالب  و تنوع بالای مباحث ریاضی پایه چهارم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اهداف چهارگانه درس فارسی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توجه به اهداف رفتاری درس اجتماعی و علوم تجربی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اهمیت زنگ هنر و ورزش  </a:t>
            </a:r>
          </a:p>
          <a:p>
            <a:pPr algn="r"/>
            <a:endParaRPr lang="en-US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793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6;p56">
            <a:extLst>
              <a:ext uri="{FF2B5EF4-FFF2-40B4-BE49-F238E27FC236}">
                <a16:creationId xmlns:a16="http://schemas.microsoft.com/office/drawing/2014/main" id="{0E3A1A55-7682-9765-8982-739FC20C71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8036"/>
          <a:stretch/>
        </p:blipFill>
        <p:spPr>
          <a:xfrm>
            <a:off x="4375388" y="1350295"/>
            <a:ext cx="3480197" cy="38671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9C489-EB07-125B-03E0-09848312C5C8}"/>
              </a:ext>
            </a:extLst>
          </p:cNvPr>
          <p:cNvSpPr txBox="1"/>
          <p:nvPr/>
        </p:nvSpPr>
        <p:spPr>
          <a:xfrm>
            <a:off x="2661126" y="495299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Titr" panose="00000700000000000000" pitchFamily="2" charset="-78"/>
              </a:rPr>
              <a:t>لیست ابزار و لوازم التحریر مورد نیاز پایه چهارم</a:t>
            </a:r>
            <a:endParaRPr lang="en-US" sz="2800" dirty="0">
              <a:cs typeface="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5288D-D5B2-32A3-A998-E12C64D3E2B1}"/>
              </a:ext>
            </a:extLst>
          </p:cNvPr>
          <p:cNvSpPr txBox="1"/>
          <p:nvPr/>
        </p:nvSpPr>
        <p:spPr>
          <a:xfrm>
            <a:off x="7607936" y="1128031"/>
            <a:ext cx="4429124" cy="369332"/>
          </a:xfrm>
          <a:prstGeom prst="rect">
            <a:avLst/>
          </a:prstGeom>
          <a:solidFill>
            <a:srgbClr val="FFBE14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Titr" panose="00000700000000000000" pitchFamily="2" charset="-78"/>
              </a:rPr>
              <a:t>موارد ضروری و شخصی(حتما ابتدای سال تهیه شود ):</a:t>
            </a:r>
            <a:endParaRPr lang="en-US" b="1" dirty="0">
              <a:cs typeface="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D08FC-AF39-B45A-E556-59C09C77224A}"/>
              </a:ext>
            </a:extLst>
          </p:cNvPr>
          <p:cNvSpPr txBox="1"/>
          <p:nvPr/>
        </p:nvSpPr>
        <p:spPr>
          <a:xfrm>
            <a:off x="7607937" y="1572671"/>
            <a:ext cx="4422138" cy="4619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پوشه کار کاور دار (کلر بوک) حداقل 80  برگ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پوشه دکمه دار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خودکار آبی و قرمز به تعداد کافی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مداد، پاک کن ،تراش مخزن دار و جامدادی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  3 دفتر 100 برگ،80 برگ و 60برگ 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دفتر نقاشی 40 برگ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دفترچه یادداشت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خط کش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قمقمه ،لیوان و وسایل بهداشتی مثل دستمال کاغذی و مایع ضد عفونی کننده  </a:t>
            </a:r>
          </a:p>
          <a:p>
            <a:pPr algn="r" rtl="1">
              <a:lnSpc>
                <a:spcPct val="150000"/>
              </a:lnSpc>
            </a:pP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8C711-AE23-88D2-CC5B-9CC651CD7477}"/>
              </a:ext>
            </a:extLst>
          </p:cNvPr>
          <p:cNvSpPr txBox="1"/>
          <p:nvPr/>
        </p:nvSpPr>
        <p:spPr>
          <a:xfrm>
            <a:off x="447675" y="1165629"/>
            <a:ext cx="384111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dirty="0">
                <a:cs typeface="Titr" panose="00000700000000000000" pitchFamily="2" charset="-78"/>
              </a:rPr>
              <a:t>مواردی که می توانید در طول سال تهیه کنید :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9E997-CDB0-8468-5BFD-EF5E4B2A1517}"/>
              </a:ext>
            </a:extLst>
          </p:cNvPr>
          <p:cNvSpPr txBox="1"/>
          <p:nvPr/>
        </p:nvSpPr>
        <p:spPr>
          <a:xfrm>
            <a:off x="447676" y="1589645"/>
            <a:ext cx="3841116" cy="462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نقاله ،پرگار ، گونیا و ماژیک هایلایت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کاغذ قیچی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ابزار مدار الکتریکی  و چراغ راهنما 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کاغذ آچهار ،رنگی و مقوا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چسب شیشه ای و ماتیکی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گل رس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سنگ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چاقو و ظرف یکبار مصرف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دفتر خوشنویسی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و ...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dirty="0">
              <a:cs typeface="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29F1A-0002-4298-0602-E44DEE79A23F}"/>
              </a:ext>
            </a:extLst>
          </p:cNvPr>
          <p:cNvSpPr txBox="1"/>
          <p:nvPr/>
        </p:nvSpPr>
        <p:spPr>
          <a:xfrm>
            <a:off x="4619785" y="5269195"/>
            <a:ext cx="2762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Titr" panose="00000700000000000000" pitchFamily="2" charset="-78"/>
              </a:rPr>
              <a:t>کتاب های درسی حتما جلد شوند و مشخصات دانش آموز روی جلد کتاب نوشته شود</a:t>
            </a:r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19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8605EEB-E01A-92B2-9E72-CF770C13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4762" r="4762" b="14191"/>
          <a:stretch/>
        </p:blipFill>
        <p:spPr>
          <a:xfrm>
            <a:off x="1057275" y="717261"/>
            <a:ext cx="392642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2814D3-0FCC-E3E6-A93E-03FE0924EF53}"/>
              </a:ext>
            </a:extLst>
          </p:cNvPr>
          <p:cNvSpPr txBox="1"/>
          <p:nvPr/>
        </p:nvSpPr>
        <p:spPr>
          <a:xfrm>
            <a:off x="6457949" y="3098511"/>
            <a:ext cx="5229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پوشه کار و ارزشیابی توصیفی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آزمون ها و تکالیف 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بررسی تکالیف و بازخورد ها</a:t>
            </a:r>
            <a:endParaRPr lang="en-US" sz="32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76034-F45A-5AE4-2176-D8EE252578D0}"/>
              </a:ext>
            </a:extLst>
          </p:cNvPr>
          <p:cNvSpPr txBox="1"/>
          <p:nvPr/>
        </p:nvSpPr>
        <p:spPr>
          <a:xfrm>
            <a:off x="2324100" y="1451536"/>
            <a:ext cx="609600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قوانین مدرسه و کلاس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انتظارات آموزگار از والدین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نحوه حل مشکلات و اختلاف نظر ها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266FE-C488-0863-F3CA-725A727940CE}"/>
              </a:ext>
            </a:extLst>
          </p:cNvPr>
          <p:cNvSpPr txBox="1"/>
          <p:nvPr/>
        </p:nvSpPr>
        <p:spPr>
          <a:xfrm>
            <a:off x="335628" y="1166812"/>
            <a:ext cx="38290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a-IR" sz="2800" dirty="0">
                <a:cs typeface="Titr" panose="00000700000000000000" pitchFamily="2" charset="-78"/>
              </a:rPr>
              <a:t>قوانین گروه پشتیبان شاد</a:t>
            </a:r>
            <a:endParaRPr lang="en-US" sz="2800" dirty="0">
              <a:cs typeface="Titr" panose="00000700000000000000" pitchFamily="2" charset="-78"/>
            </a:endParaRPr>
          </a:p>
        </p:txBody>
      </p:sp>
      <p:pic>
        <p:nvPicPr>
          <p:cNvPr id="1026" name="Picture 2" descr="نصب برنامه شاد آموزش و پرورش - گروه آموزشی هفت | تیزهوشان و نمونه دولتی |  آزمون آنلاین">
            <a:extLst>
              <a:ext uri="{FF2B5EF4-FFF2-40B4-BE49-F238E27FC236}">
                <a16:creationId xmlns:a16="http://schemas.microsoft.com/office/drawing/2014/main" id="{53194C13-ABE0-7E09-4D9B-D72D1386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3" y="332720"/>
            <a:ext cx="2241891" cy="2229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F0756-A283-69F5-536E-23FBCE892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18500"/>
          <a:stretch/>
        </p:blipFill>
        <p:spPr>
          <a:xfrm>
            <a:off x="8791574" y="2828925"/>
            <a:ext cx="3118463" cy="2566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5588C-828D-BF44-839B-4A1FA95E40D7}"/>
              </a:ext>
            </a:extLst>
          </p:cNvPr>
          <p:cNvSpPr txBox="1"/>
          <p:nvPr/>
        </p:nvSpPr>
        <p:spPr>
          <a:xfrm>
            <a:off x="4629150" y="3619500"/>
            <a:ext cx="41624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Titr" panose="00000700000000000000" pitchFamily="2" charset="-78"/>
              </a:rPr>
              <a:t>در صورت مجازی شدن کلاس ها نرم افزار قرار را نصب کنید</a:t>
            </a:r>
            <a:endParaRPr lang="en-US" sz="2800" dirty="0">
              <a:cs typeface="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8BC89-3A06-152B-6050-AA1C382C4F16}"/>
              </a:ext>
            </a:extLst>
          </p:cNvPr>
          <p:cNvSpPr txBox="1"/>
          <p:nvPr/>
        </p:nvSpPr>
        <p:spPr>
          <a:xfrm>
            <a:off x="-209550" y="1728132"/>
            <a:ext cx="400050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پروفایل دانش آموز عکس 3 در 4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نام حساب کاربری و توضیحات مرتبط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عضویت هر دانش آموز فقط با یک شماره</a:t>
            </a:r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510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659</Words>
  <Application>Microsoft Office PowerPoint</Application>
  <PresentationFormat>Widescreen</PresentationFormat>
  <Paragraphs>119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Englebert</vt:lpstr>
      <vt:lpstr>Fira Sans Extra Condensed Medium</vt:lpstr>
      <vt:lpstr>Oswald Regular</vt:lpstr>
      <vt:lpstr>Wingdings</vt:lpstr>
      <vt:lpstr>Zilla Slab Light</vt:lpstr>
      <vt:lpstr>Office Theme</vt:lpstr>
      <vt:lpstr>جلسه ی توجیهی اولیا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ی توجیهی اولیا</dc:title>
  <dc:creator>yaghmazf@gmail.com</dc:creator>
  <cp:lastModifiedBy>yaghmazf@gmail.com</cp:lastModifiedBy>
  <cp:revision>10</cp:revision>
  <dcterms:created xsi:type="dcterms:W3CDTF">2023-09-14T14:09:57Z</dcterms:created>
  <dcterms:modified xsi:type="dcterms:W3CDTF">2023-09-15T13:15:43Z</dcterms:modified>
</cp:coreProperties>
</file>